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8.jpeg" ContentType="image/jpeg"/>
  <Override PartName="/ppt/media/image9.png" ContentType="image/png"/>
  <Override PartName="/ppt/media/image11.png" ContentType="image/png"/>
  <Override PartName="/ppt/media/image20.png" ContentType="image/png"/>
  <Override PartName="/ppt/media/image22.jpeg" ContentType="image/jpeg"/>
  <Override PartName="/ppt/media/image24.png" ContentType="image/png"/>
  <Override PartName="/ppt/media/image33.png" ContentType="image/png"/>
  <Override PartName="/ppt/media/image1.jpeg" ContentType="image/jpeg"/>
  <Override PartName="/ppt/media/image31.wmf" ContentType="image/x-wmf"/>
  <Override PartName="/ppt/media/image26.png" ContentType="image/png"/>
  <Override PartName="/ppt/media/image19.png" ContentType="image/png"/>
  <Override PartName="/ppt/media/image2.png" ContentType="image/png"/>
  <Override PartName="/ppt/media/image16.jpeg" ContentType="image/jpeg"/>
  <Override PartName="/ppt/media/image5.jpeg" ContentType="image/jpeg"/>
  <Override PartName="/ppt/media/image4.png" ContentType="image/png"/>
  <Override PartName="/ppt/media/image28.jpeg" ContentType="image/jpeg"/>
  <Override PartName="/ppt/media/image6.png" ContentType="image/png"/>
  <Override PartName="/ppt/media/image18.jpeg" ContentType="image/jpeg"/>
  <Override PartName="/ppt/media/image10.png" ContentType="image/png"/>
  <Override PartName="/ppt/media/image12.png" ContentType="image/png"/>
  <Override PartName="/ppt/media/image21.jpeg" ContentType="image/jpeg"/>
  <Override PartName="/ppt/media/image23.png" ContentType="image/png"/>
  <Override PartName="/ppt/media/image13.jpeg" ContentType="image/jpeg"/>
  <Override PartName="/ppt/media/image34.png" ContentType="image/png"/>
  <Override PartName="/ppt/media/image14.wmf" ContentType="image/x-wmf"/>
  <Override PartName="/ppt/media/image30.jpeg" ContentType="image/jpeg"/>
  <Override PartName="/ppt/media/image25.jpeg" ContentType="image/jpeg"/>
  <Override PartName="/ppt/media/image27.png" ContentType="image/png"/>
  <Override PartName="/ppt/media/image15.jpeg" ContentType="image/jpeg"/>
  <Override PartName="/ppt/media/image29.png" ContentType="image/png"/>
  <Override PartName="/ppt/media/image32.jpeg" ContentType="image/jpeg"/>
  <Override PartName="/ppt/media/image3.png" ContentType="image/png"/>
  <Override PartName="/ppt/media/image17.jpeg" ContentType="image/jpeg"/>
  <Override PartName="/ppt/media/image7.png" ContentType="image/png"/>
  <Override PartName="/ppt/slideLayouts/slideLayout3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1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2.xml.rels" ContentType="application/vnd.openxmlformats-package.relationships+xml"/>
  <Override PartName="/ppt/slideLayouts/slideLayout7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theme/theme7.xml" ContentType="application/vnd.openxmlformats-officedocument.theme+xml"/>
  <Override PartName="/ppt/theme/theme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4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35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35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35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35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F4E4F1F5-B4DB-44F6-9B9F-F8CE2EB891AB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39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00F4985-B58D-4A48-BF79-3F38CD063442}" type="slidenum">
              <a:rPr lang="en-US" sz="1200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4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4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9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9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6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16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22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22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2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26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0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30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5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2520" y="3681360"/>
            <a:ext cx="2377440" cy="1896840"/>
          </a:xfrm>
          <a:prstGeom prst="rect">
            <a:avLst/>
          </a:prstGeom>
        </p:spPr>
      </p:pic>
      <p:pic>
        <p:nvPicPr>
          <p:cNvPr descr="" id="353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6200" y="3681360"/>
            <a:ext cx="2377440" cy="1896840"/>
          </a:xfrm>
          <a:prstGeom prst="rect">
            <a:avLst/>
          </a:prstGeom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jpeg"/><Relationship Id="rId3" Type="http://schemas.openxmlformats.org/officeDocument/2006/relationships/image" Target="../media/image14.wmf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wmf"/><Relationship Id="rId6" Type="http://schemas.openxmlformats.org/officeDocument/2006/relationships/image" Target="../media/image32.jpe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Arial"/>
              </a:rPr>
              <a:t>Click to edit the title text formatCliquez et modifiez le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5/23/14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3584609-0792-4791-9CEB-3674A8C0B9E3}" type="slidenum">
              <a:rPr lang="en-US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4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-1080" y="0"/>
            <a:ext cx="9143640" cy="6857640"/>
          </a:xfrm>
          <a:prstGeom prst="rect">
            <a:avLst/>
          </a:prstGeom>
        </p:spPr>
      </p:pic>
      <p:sp>
        <p:nvSpPr>
          <p:cNvPr id="5" name="CustomShape 5"/>
          <p:cNvSpPr/>
          <p:nvPr/>
        </p:nvSpPr>
        <p:spPr>
          <a:xfrm>
            <a:off x="801000" y="3251880"/>
            <a:ext cx="8342640" cy="213336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52909"/>
              </a:gs>
            </a:gsLst>
            <a:lin ang="0"/>
          </a:gradFill>
        </p:spPr>
      </p:sp>
      <p:sp>
        <p:nvSpPr>
          <p:cNvPr id="6" name="CustomShape 6"/>
          <p:cNvSpPr/>
          <p:nvPr/>
        </p:nvSpPr>
        <p:spPr>
          <a:xfrm>
            <a:off x="5748120" y="3505320"/>
            <a:ext cx="3123720" cy="1095840"/>
          </a:xfrm>
          <a:prstGeom prst="rect">
            <a:avLst/>
          </a:prstGeom>
          <a:noFill/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6600">
                <a:solidFill>
                  <a:srgbClr val="ffffff"/>
                </a:solidFill>
                <a:latin typeface="Arial"/>
              </a:rPr>
              <a:t>BRGM</a:t>
            </a:r>
            <a:endParaRPr/>
          </a:p>
        </p:txBody>
      </p:sp>
      <p:sp>
        <p:nvSpPr>
          <p:cNvPr id="7" name="CustomShape 7"/>
          <p:cNvSpPr/>
          <p:nvPr/>
        </p:nvSpPr>
        <p:spPr>
          <a:xfrm>
            <a:off x="3035160" y="4572000"/>
            <a:ext cx="6152040" cy="4561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 algn="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 Bold"/>
              </a:rPr>
              <a:t>Développer l’opensource en geospatial</a:t>
            </a:r>
            <a:endParaRPr/>
          </a:p>
        </p:txBody>
      </p:sp>
      <p:sp>
        <p:nvSpPr>
          <p:cNvPr id="8" name="CustomShape 8"/>
          <p:cNvSpPr/>
          <p:nvPr/>
        </p:nvSpPr>
        <p:spPr>
          <a:xfrm>
            <a:off x="5009400" y="2876400"/>
            <a:ext cx="3751920" cy="251640"/>
          </a:xfrm>
          <a:prstGeom prst="rect">
            <a:avLst/>
          </a:prstGeom>
          <a:solidFill>
            <a:srgbClr val="597c82"/>
          </a:solidFill>
        </p:spPr>
      </p:sp>
      <p:sp>
        <p:nvSpPr>
          <p:cNvPr id="9" name="CustomShape 9"/>
          <p:cNvSpPr/>
          <p:nvPr/>
        </p:nvSpPr>
        <p:spPr>
          <a:xfrm>
            <a:off x="5100480" y="2820600"/>
            <a:ext cx="2037240" cy="3034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</a:rPr>
              <a:t>Systèmes d’information</a:t>
            </a:r>
            <a:endParaRPr/>
          </a:p>
        </p:txBody>
      </p:sp>
      <p:sp>
        <p:nvSpPr>
          <p:cNvPr id="10" name="CustomShape 10"/>
          <p:cNvSpPr/>
          <p:nvPr/>
        </p:nvSpPr>
        <p:spPr>
          <a:xfrm>
            <a:off x="4305240" y="5372280"/>
            <a:ext cx="4838400" cy="1485720"/>
          </a:xfrm>
          <a:prstGeom prst="flowChartProcess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0"/>
          </a:gradFill>
        </p:spPr>
      </p:sp>
      <p:sp>
        <p:nvSpPr>
          <p:cNvPr id="11" name="CustomShape 11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pic>
        <p:nvPicPr>
          <p:cNvPr descr="" id="12" name="Imag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6391800" y="5692680"/>
            <a:ext cx="2369880" cy="936360"/>
          </a:xfrm>
          <a:prstGeom prst="rect">
            <a:avLst/>
          </a:prstGeom>
        </p:spPr>
      </p:pic>
      <p:sp>
        <p:nvSpPr>
          <p:cNvPr id="13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8" name="Imag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0" y="1506960"/>
            <a:ext cx="9143640" cy="1032480"/>
          </a:xfrm>
          <a:prstGeom prst="rect">
            <a:avLst/>
          </a:prstGeom>
          <a:solidFill>
            <a:srgbClr val="501405"/>
          </a:solidFill>
        </p:spPr>
      </p:sp>
      <p:sp>
        <p:nvSpPr>
          <p:cNvPr id="50" name="CustomShape 2"/>
          <p:cNvSpPr/>
          <p:nvPr/>
        </p:nvSpPr>
        <p:spPr>
          <a:xfrm>
            <a:off x="864000" y="1549440"/>
            <a:ext cx="6927840" cy="9133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Le BRGM est l'établissement public de référence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dans les applications des sciences de la Terre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pour gérer les ressources et les risques du sol et du sous-sol.</a:t>
            </a:r>
            <a:endParaRPr/>
          </a:p>
        </p:txBody>
      </p:sp>
      <p:sp>
        <p:nvSpPr>
          <p:cNvPr id="51" name="CustomShape 3"/>
          <p:cNvSpPr/>
          <p:nvPr/>
        </p:nvSpPr>
        <p:spPr>
          <a:xfrm>
            <a:off x="956880" y="2912400"/>
            <a:ext cx="2090880" cy="406080"/>
          </a:xfrm>
          <a:prstGeom prst="rect">
            <a:avLst/>
          </a:prstGeom>
          <a:noFill/>
          <a:ln w="9360">
            <a:solidFill>
              <a:srgbClr val="fff3c8"/>
            </a:solidFill>
            <a:round/>
          </a:ln>
        </p:spPr>
      </p:sp>
      <p:sp>
        <p:nvSpPr>
          <p:cNvPr id="52" name="CustomShape 4"/>
          <p:cNvSpPr/>
          <p:nvPr/>
        </p:nvSpPr>
        <p:spPr>
          <a:xfrm>
            <a:off x="1036800" y="2912400"/>
            <a:ext cx="194436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fff3c8"/>
                </a:solidFill>
                <a:latin typeface="Arial"/>
              </a:rPr>
              <a:t>Objectifs majeurs</a:t>
            </a:r>
            <a:endParaRPr/>
          </a:p>
        </p:txBody>
      </p:sp>
      <p:sp>
        <p:nvSpPr>
          <p:cNvPr id="53" name="CustomShape 5"/>
          <p:cNvSpPr/>
          <p:nvPr/>
        </p:nvSpPr>
        <p:spPr>
          <a:xfrm>
            <a:off x="863640" y="3505320"/>
            <a:ext cx="7628040" cy="79092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eeb70f"/>
                </a:solidFill>
                <a:latin typeface="Arial"/>
              </a:rPr>
              <a:t>&gt; Comprendre les phénomènes géologiques et les risques associés</a:t>
            </a:r>
            <a:r>
              <a:rPr lang="en-US">
                <a:solidFill>
                  <a:srgbClr val="eeb70f"/>
                </a:solidFill>
                <a:latin typeface="Arial"/>
              </a:rPr>
              <a:t>,</a:t>
            </a:r>
            <a:r>
              <a:rPr lang="en-US" sz="1400">
                <a:solidFill>
                  <a:srgbClr val="ffffff"/>
                </a:solidFill>
                <a:latin typeface="Arial"/>
              </a:rPr>
              <a:t> </a:t>
            </a:r>
            <a:r>
              <a:rPr lang="en-US" sz="1400">
                <a:solidFill>
                  <a:srgbClr val="ffffff"/>
                </a:solidFill>
                <a:latin typeface="Arial"/>
              </a:rPr>
              <a:t>développer des méthodologies et des techniques nouvelles, produire et diffuser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</a:rPr>
              <a:t>des données de qualité.</a:t>
            </a:r>
            <a:endParaRPr/>
          </a:p>
        </p:txBody>
      </p:sp>
      <p:sp>
        <p:nvSpPr>
          <p:cNvPr id="54" name="CustomShape 6"/>
          <p:cNvSpPr/>
          <p:nvPr/>
        </p:nvSpPr>
        <p:spPr>
          <a:xfrm>
            <a:off x="863640" y="4250160"/>
            <a:ext cx="7992000" cy="79092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eeb70f"/>
                </a:solidFill>
                <a:latin typeface="Arial"/>
              </a:rPr>
              <a:t>&gt; Développer et mettre à disposition les outils nécessaires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</a:rPr>
              <a:t>à la gestion du sol, du sous-sol et des ressources, à la prévention des risques naturels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  <a:latin typeface="Arial"/>
              </a:rPr>
              <a:t>et des pollutions, aux politiques de réponse au changement climatique.</a:t>
            </a:r>
            <a:endParaRPr/>
          </a:p>
        </p:txBody>
      </p:sp>
      <p:sp>
        <p:nvSpPr>
          <p:cNvPr id="55" name="CustomShape 7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sp>
        <p:nvSpPr>
          <p:cNvPr id="56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57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92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0"/>
            <a:ext cx="9141840" cy="6857640"/>
          </a:xfrm>
          <a:prstGeom prst="rect">
            <a:avLst/>
          </a:prstGeom>
        </p:spPr>
      </p:pic>
      <p:pic>
        <p:nvPicPr>
          <p:cNvPr descr="" id="93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-360" y="4310640"/>
            <a:ext cx="9154440" cy="2547000"/>
          </a:xfrm>
          <a:prstGeom prst="rect">
            <a:avLst/>
          </a:prstGeom>
        </p:spPr>
      </p:pic>
      <p:sp>
        <p:nvSpPr>
          <p:cNvPr id="94" name="CustomShape 1"/>
          <p:cNvSpPr/>
          <p:nvPr/>
        </p:nvSpPr>
        <p:spPr>
          <a:xfrm>
            <a:off x="1100520" y="3039480"/>
            <a:ext cx="1650600" cy="82116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734"/>
              </a:lnSpc>
            </a:pPr>
            <a:r>
              <a:rPr b="1" i="1" lang="en-US" sz="2400">
                <a:solidFill>
                  <a:srgbClr val="ab5122"/>
                </a:solidFill>
                <a:latin typeface="Arial"/>
              </a:rPr>
              <a:t>domaines</a:t>
            </a:r>
            <a:r>
              <a:rPr b="1" i="1" lang="en-US" sz="2400">
                <a:solidFill>
                  <a:srgbClr val="ab5122"/>
                </a:solidFill>
                <a:latin typeface="Arial"/>
              </a:rPr>
              <a:t>
</a:t>
            </a:r>
            <a:r>
              <a:rPr b="1" i="1" lang="en-US" sz="2400">
                <a:solidFill>
                  <a:srgbClr val="ab5122"/>
                </a:solidFill>
                <a:latin typeface="Arial"/>
              </a:rPr>
              <a:t>d’activité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25560" y="2819520"/>
            <a:ext cx="1201680" cy="106560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6400">
                <a:solidFill>
                  <a:srgbClr val="ab5122"/>
                </a:solidFill>
                <a:latin typeface="Arial Black"/>
              </a:rPr>
              <a:t>10</a:t>
            </a:r>
            <a:endParaRPr/>
          </a:p>
        </p:txBody>
      </p:sp>
      <p:sp>
        <p:nvSpPr>
          <p:cNvPr id="96" name="CustomShape 3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pic>
        <p:nvPicPr>
          <p:cNvPr descr="" id="97" name="Image 38"/>
          <p:cNvPicPr/>
          <p:nvPr/>
        </p:nvPicPr>
        <p:blipFill>
          <a:blip r:embed="rId4"/>
          <a:stretch>
            <a:fillRect/>
          </a:stretch>
        </p:blipFill>
        <p:spPr>
          <a:xfrm>
            <a:off x="-7560" y="0"/>
            <a:ext cx="9154800" cy="1770120"/>
          </a:xfrm>
          <a:prstGeom prst="rect">
            <a:avLst/>
          </a:prstGeom>
        </p:spPr>
      </p:pic>
      <p:sp>
        <p:nvSpPr>
          <p:cNvPr id="98" name="CustomShape 4"/>
          <p:cNvSpPr/>
          <p:nvPr/>
        </p:nvSpPr>
        <p:spPr>
          <a:xfrm>
            <a:off x="2816640" y="1917720"/>
            <a:ext cx="3602880" cy="251640"/>
          </a:xfrm>
          <a:prstGeom prst="rect">
            <a:avLst/>
          </a:prstGeom>
          <a:solidFill>
            <a:srgbClr val="8f52a0"/>
          </a:solidFill>
        </p:spPr>
      </p:sp>
      <p:sp>
        <p:nvSpPr>
          <p:cNvPr id="99" name="CustomShape 5"/>
          <p:cNvSpPr/>
          <p:nvPr/>
        </p:nvSpPr>
        <p:spPr>
          <a:xfrm>
            <a:off x="2841120" y="1888200"/>
            <a:ext cx="79380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Géologie</a:t>
            </a:r>
            <a:endParaRPr/>
          </a:p>
        </p:txBody>
      </p:sp>
      <p:sp>
        <p:nvSpPr>
          <p:cNvPr id="100" name="CustomShape 6"/>
          <p:cNvSpPr/>
          <p:nvPr/>
        </p:nvSpPr>
        <p:spPr>
          <a:xfrm>
            <a:off x="6411240" y="1845720"/>
            <a:ext cx="118008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8f52a0"/>
                </a:solidFill>
                <a:latin typeface="Arial"/>
              </a:rPr>
              <a:t>10,88 M</a:t>
            </a:r>
            <a:r>
              <a:rPr b="1" lang="en-US">
                <a:solidFill>
                  <a:srgbClr val="8f52a0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01" name="CustomShape 7"/>
          <p:cNvSpPr/>
          <p:nvPr/>
        </p:nvSpPr>
        <p:spPr>
          <a:xfrm>
            <a:off x="2816640" y="2228400"/>
            <a:ext cx="3043080" cy="251640"/>
          </a:xfrm>
          <a:prstGeom prst="rect">
            <a:avLst/>
          </a:prstGeom>
          <a:solidFill>
            <a:srgbClr val="7d4917"/>
          </a:solidFill>
        </p:spPr>
      </p:sp>
      <p:sp>
        <p:nvSpPr>
          <p:cNvPr id="102" name="CustomShape 8"/>
          <p:cNvSpPr/>
          <p:nvPr/>
        </p:nvSpPr>
        <p:spPr>
          <a:xfrm>
            <a:off x="2880000" y="2196000"/>
            <a:ext cx="169128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Ressources minérales</a:t>
            </a:r>
            <a:endParaRPr/>
          </a:p>
        </p:txBody>
      </p:sp>
      <p:sp>
        <p:nvSpPr>
          <p:cNvPr id="103" name="CustomShape 9"/>
          <p:cNvSpPr/>
          <p:nvPr/>
        </p:nvSpPr>
        <p:spPr>
          <a:xfrm>
            <a:off x="5817600" y="2150640"/>
            <a:ext cx="105120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7d4917"/>
                </a:solidFill>
                <a:latin typeface="Arial"/>
              </a:rPr>
              <a:t>9,10 M</a:t>
            </a:r>
            <a:r>
              <a:rPr b="1" lang="en-US">
                <a:solidFill>
                  <a:srgbClr val="7d4917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04" name="CustomShape 10"/>
          <p:cNvSpPr/>
          <p:nvPr/>
        </p:nvSpPr>
        <p:spPr>
          <a:xfrm>
            <a:off x="2816640" y="2541600"/>
            <a:ext cx="2442240" cy="251640"/>
          </a:xfrm>
          <a:prstGeom prst="rect">
            <a:avLst/>
          </a:prstGeom>
          <a:gradFill>
            <a:gsLst>
              <a:gs pos="0">
                <a:srgbClr val="ecae1b"/>
              </a:gs>
              <a:gs pos="100000">
                <a:srgbClr val="af2131"/>
              </a:gs>
            </a:gsLst>
            <a:lin ang="0"/>
          </a:gradFill>
        </p:spPr>
      </p:sp>
      <p:sp>
        <p:nvSpPr>
          <p:cNvPr id="105" name="CustomShape 11"/>
          <p:cNvSpPr/>
          <p:nvPr/>
        </p:nvSpPr>
        <p:spPr>
          <a:xfrm>
            <a:off x="2846520" y="2512080"/>
            <a:ext cx="97956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Géothermie</a:t>
            </a:r>
            <a:endParaRPr/>
          </a:p>
        </p:txBody>
      </p:sp>
      <p:sp>
        <p:nvSpPr>
          <p:cNvPr id="106" name="CustomShape 12"/>
          <p:cNvSpPr/>
          <p:nvPr/>
        </p:nvSpPr>
        <p:spPr>
          <a:xfrm>
            <a:off x="5240520" y="2480760"/>
            <a:ext cx="105120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af2131"/>
                </a:solidFill>
                <a:latin typeface="Arial"/>
              </a:rPr>
              <a:t>7,24 M</a:t>
            </a:r>
            <a:r>
              <a:rPr b="1" lang="en-US">
                <a:solidFill>
                  <a:srgbClr val="af2131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07" name="CustomShape 13"/>
          <p:cNvSpPr/>
          <p:nvPr/>
        </p:nvSpPr>
        <p:spPr>
          <a:xfrm>
            <a:off x="2816640" y="2847600"/>
            <a:ext cx="2127600" cy="251640"/>
          </a:xfrm>
          <a:prstGeom prst="rect">
            <a:avLst/>
          </a:prstGeom>
          <a:solidFill>
            <a:srgbClr val="db001c"/>
          </a:solidFill>
        </p:spPr>
      </p:sp>
      <p:sp>
        <p:nvSpPr>
          <p:cNvPr id="108" name="CustomShape 14"/>
          <p:cNvSpPr/>
          <p:nvPr/>
        </p:nvSpPr>
        <p:spPr>
          <a:xfrm>
            <a:off x="2816640" y="2819880"/>
            <a:ext cx="2212200" cy="272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Stockage géologique du CO2</a:t>
            </a:r>
            <a:endParaRPr/>
          </a:p>
        </p:txBody>
      </p:sp>
      <p:sp>
        <p:nvSpPr>
          <p:cNvPr id="109" name="CustomShape 15"/>
          <p:cNvSpPr/>
          <p:nvPr/>
        </p:nvSpPr>
        <p:spPr>
          <a:xfrm>
            <a:off x="4920120" y="2751480"/>
            <a:ext cx="98460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db001c"/>
                </a:solidFill>
                <a:latin typeface="Arial"/>
              </a:rPr>
              <a:t>4,68M</a:t>
            </a:r>
            <a:r>
              <a:rPr b="1" lang="en-US">
                <a:solidFill>
                  <a:srgbClr val="db001c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10" name="CustomShape 16"/>
          <p:cNvSpPr/>
          <p:nvPr/>
        </p:nvSpPr>
        <p:spPr>
          <a:xfrm>
            <a:off x="2818800" y="3780000"/>
            <a:ext cx="4726800" cy="251640"/>
          </a:xfrm>
          <a:prstGeom prst="rect">
            <a:avLst/>
          </a:prstGeom>
          <a:solidFill>
            <a:srgbClr val="006eb9"/>
          </a:solidFill>
        </p:spPr>
      </p:sp>
      <p:sp>
        <p:nvSpPr>
          <p:cNvPr id="111" name="CustomShape 17"/>
          <p:cNvSpPr/>
          <p:nvPr/>
        </p:nvSpPr>
        <p:spPr>
          <a:xfrm>
            <a:off x="2824920" y="3754080"/>
            <a:ext cx="45396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Eau</a:t>
            </a:r>
            <a:endParaRPr/>
          </a:p>
        </p:txBody>
      </p:sp>
      <p:sp>
        <p:nvSpPr>
          <p:cNvPr id="112" name="CustomShape 18"/>
          <p:cNvSpPr/>
          <p:nvPr/>
        </p:nvSpPr>
        <p:spPr>
          <a:xfrm>
            <a:off x="7517520" y="3707640"/>
            <a:ext cx="116352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6eb9"/>
                </a:solidFill>
                <a:latin typeface="Arial"/>
              </a:rPr>
              <a:t>25,11 M</a:t>
            </a:r>
            <a:r>
              <a:rPr b="1" lang="en-US">
                <a:solidFill>
                  <a:srgbClr val="006eb9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13" name="CustomShape 19"/>
          <p:cNvSpPr/>
          <p:nvPr/>
        </p:nvSpPr>
        <p:spPr>
          <a:xfrm>
            <a:off x="2816640" y="3466800"/>
            <a:ext cx="5184000" cy="251640"/>
          </a:xfrm>
          <a:prstGeom prst="rect">
            <a:avLst/>
          </a:prstGeom>
          <a:solidFill>
            <a:srgbClr val="7e7c81"/>
          </a:solidFill>
        </p:spPr>
      </p:sp>
      <p:sp>
        <p:nvSpPr>
          <p:cNvPr id="114" name="CustomShape 20"/>
          <p:cNvSpPr/>
          <p:nvPr/>
        </p:nvSpPr>
        <p:spPr>
          <a:xfrm>
            <a:off x="2857680" y="3436560"/>
            <a:ext cx="96120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Après-mine</a:t>
            </a:r>
            <a:endParaRPr/>
          </a:p>
        </p:txBody>
      </p:sp>
      <p:sp>
        <p:nvSpPr>
          <p:cNvPr id="115" name="CustomShape 21"/>
          <p:cNvSpPr/>
          <p:nvPr/>
        </p:nvSpPr>
        <p:spPr>
          <a:xfrm>
            <a:off x="7959600" y="3386520"/>
            <a:ext cx="118008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7e7c81"/>
                </a:solidFill>
                <a:latin typeface="Arial"/>
              </a:rPr>
              <a:t>28,18 M</a:t>
            </a:r>
            <a:r>
              <a:rPr b="1" lang="en-US">
                <a:solidFill>
                  <a:srgbClr val="7e7c81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16" name="CustomShape 22"/>
          <p:cNvSpPr/>
          <p:nvPr/>
        </p:nvSpPr>
        <p:spPr>
          <a:xfrm>
            <a:off x="2816640" y="3165840"/>
            <a:ext cx="4044240" cy="251640"/>
          </a:xfrm>
          <a:prstGeom prst="rect">
            <a:avLst/>
          </a:prstGeom>
          <a:solidFill>
            <a:srgbClr val="ed951a"/>
          </a:solidFill>
        </p:spPr>
      </p:sp>
      <p:sp>
        <p:nvSpPr>
          <p:cNvPr id="117" name="CustomShape 23"/>
          <p:cNvSpPr/>
          <p:nvPr/>
        </p:nvSpPr>
        <p:spPr>
          <a:xfrm>
            <a:off x="2818800" y="3130200"/>
            <a:ext cx="73260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Risques</a:t>
            </a:r>
            <a:endParaRPr/>
          </a:p>
        </p:txBody>
      </p:sp>
      <p:sp>
        <p:nvSpPr>
          <p:cNvPr id="118" name="CustomShape 24"/>
          <p:cNvSpPr/>
          <p:nvPr/>
        </p:nvSpPr>
        <p:spPr>
          <a:xfrm>
            <a:off x="6869880" y="3069000"/>
            <a:ext cx="118008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ed951a"/>
                </a:solidFill>
                <a:latin typeface="Arial"/>
              </a:rPr>
              <a:t>15,16 M</a:t>
            </a:r>
            <a:r>
              <a:rPr b="1" lang="en-US">
                <a:solidFill>
                  <a:srgbClr val="ed951a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19" name="CustomShape 25"/>
          <p:cNvSpPr/>
          <p:nvPr/>
        </p:nvSpPr>
        <p:spPr>
          <a:xfrm>
            <a:off x="2816640" y="4080960"/>
            <a:ext cx="4465440" cy="251640"/>
          </a:xfrm>
          <a:prstGeom prst="rect">
            <a:avLst/>
          </a:prstGeom>
          <a:solidFill>
            <a:srgbClr val="21b24b"/>
          </a:solidFill>
        </p:spPr>
      </p:sp>
      <p:sp>
        <p:nvSpPr>
          <p:cNvPr id="120" name="CustomShape 26"/>
          <p:cNvSpPr/>
          <p:nvPr/>
        </p:nvSpPr>
        <p:spPr>
          <a:xfrm>
            <a:off x="2786760" y="4052520"/>
            <a:ext cx="252972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Environnement et écotechnologies</a:t>
            </a:r>
            <a:endParaRPr/>
          </a:p>
        </p:txBody>
      </p:sp>
      <p:sp>
        <p:nvSpPr>
          <p:cNvPr id="121" name="CustomShape 27"/>
          <p:cNvSpPr/>
          <p:nvPr/>
        </p:nvSpPr>
        <p:spPr>
          <a:xfrm>
            <a:off x="7308720" y="4004640"/>
            <a:ext cx="118008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21b24b"/>
                </a:solidFill>
                <a:latin typeface="Arial"/>
              </a:rPr>
              <a:t>19,49 M</a:t>
            </a:r>
            <a:r>
              <a:rPr b="1" lang="en-US">
                <a:solidFill>
                  <a:srgbClr val="21b24b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22" name="CustomShape 28"/>
          <p:cNvSpPr/>
          <p:nvPr/>
        </p:nvSpPr>
        <p:spPr>
          <a:xfrm>
            <a:off x="2816640" y="4392000"/>
            <a:ext cx="1297800" cy="251640"/>
          </a:xfrm>
          <a:prstGeom prst="rect">
            <a:avLst/>
          </a:prstGeom>
          <a:solidFill>
            <a:srgbClr val="01878a"/>
          </a:solidFill>
        </p:spPr>
      </p:sp>
      <p:sp>
        <p:nvSpPr>
          <p:cNvPr id="123" name="CustomShape 29"/>
          <p:cNvSpPr/>
          <p:nvPr/>
        </p:nvSpPr>
        <p:spPr>
          <a:xfrm>
            <a:off x="2818440" y="4361760"/>
            <a:ext cx="103140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Laboratoires</a:t>
            </a:r>
            <a:endParaRPr/>
          </a:p>
        </p:txBody>
      </p:sp>
      <p:sp>
        <p:nvSpPr>
          <p:cNvPr id="124" name="CustomShape 30"/>
          <p:cNvSpPr/>
          <p:nvPr/>
        </p:nvSpPr>
        <p:spPr>
          <a:xfrm>
            <a:off x="4064760" y="4292640"/>
            <a:ext cx="105120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1878a"/>
                </a:solidFill>
                <a:latin typeface="Arial"/>
              </a:rPr>
              <a:t>3,24 M</a:t>
            </a:r>
            <a:r>
              <a:rPr b="1" lang="en-US">
                <a:solidFill>
                  <a:srgbClr val="01878a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25" name="CustomShape 31"/>
          <p:cNvSpPr/>
          <p:nvPr/>
        </p:nvSpPr>
        <p:spPr>
          <a:xfrm>
            <a:off x="2816640" y="4705200"/>
            <a:ext cx="2618640" cy="251640"/>
          </a:xfrm>
          <a:prstGeom prst="rect">
            <a:avLst/>
          </a:prstGeom>
          <a:solidFill>
            <a:srgbClr val="597c82"/>
          </a:solidFill>
        </p:spPr>
      </p:sp>
      <p:sp>
        <p:nvSpPr>
          <p:cNvPr id="126" name="CustomShape 32"/>
          <p:cNvSpPr/>
          <p:nvPr/>
        </p:nvSpPr>
        <p:spPr>
          <a:xfrm>
            <a:off x="2896560" y="4674960"/>
            <a:ext cx="1769040" cy="2728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  <a:latin typeface="Arial"/>
              </a:rPr>
              <a:t>Systèmes d’information</a:t>
            </a:r>
            <a:endParaRPr/>
          </a:p>
        </p:txBody>
      </p:sp>
      <p:sp>
        <p:nvSpPr>
          <p:cNvPr id="127" name="CustomShape 33"/>
          <p:cNvSpPr/>
          <p:nvPr/>
        </p:nvSpPr>
        <p:spPr>
          <a:xfrm>
            <a:off x="5411160" y="4639680"/>
            <a:ext cx="105120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597c82"/>
                </a:solidFill>
                <a:latin typeface="Arial"/>
              </a:rPr>
              <a:t>7,89 M</a:t>
            </a:r>
            <a:r>
              <a:rPr b="1" lang="en-US">
                <a:solidFill>
                  <a:srgbClr val="597c82"/>
                </a:solidFill>
                <a:latin typeface="Helvetica Neue"/>
              </a:rPr>
              <a:t>€</a:t>
            </a:r>
            <a:endParaRPr/>
          </a:p>
        </p:txBody>
      </p:sp>
      <p:sp>
        <p:nvSpPr>
          <p:cNvPr id="128" name="PlaceHolder 3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129" name="PlaceHolder 3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4" name="Imag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165" name="CustomShape 1"/>
          <p:cNvSpPr/>
          <p:nvPr/>
        </p:nvSpPr>
        <p:spPr>
          <a:xfrm>
            <a:off x="5689440" y="2235240"/>
            <a:ext cx="3454200" cy="462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6" name="CustomShape 2"/>
          <p:cNvSpPr/>
          <p:nvPr/>
        </p:nvSpPr>
        <p:spPr>
          <a:xfrm>
            <a:off x="5689440" y="0"/>
            <a:ext cx="3454200" cy="223488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67" name="CustomShape 3"/>
          <p:cNvSpPr/>
          <p:nvPr/>
        </p:nvSpPr>
        <p:spPr>
          <a:xfrm>
            <a:off x="0" y="0"/>
            <a:ext cx="4165200" cy="6857640"/>
          </a:xfrm>
          <a:prstGeom prst="rect">
            <a:avLst/>
          </a:prstGeom>
          <a:solidFill>
            <a:srgbClr val="501405"/>
          </a:solidFill>
        </p:spPr>
      </p:sp>
      <p:sp>
        <p:nvSpPr>
          <p:cNvPr id="168" name="CustomShape 4"/>
          <p:cNvSpPr/>
          <p:nvPr/>
        </p:nvSpPr>
        <p:spPr>
          <a:xfrm>
            <a:off x="29520" y="1080000"/>
            <a:ext cx="1913040" cy="4561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fff3c8"/>
                </a:solidFill>
                <a:latin typeface="Arial Black"/>
              </a:rPr>
              <a:t>Missions</a:t>
            </a:r>
            <a:endParaRPr/>
          </a:p>
        </p:txBody>
      </p:sp>
      <p:sp>
        <p:nvSpPr>
          <p:cNvPr id="169" name="CustomShape 5"/>
          <p:cNvSpPr/>
          <p:nvPr/>
        </p:nvSpPr>
        <p:spPr>
          <a:xfrm>
            <a:off x="118440" y="1620000"/>
            <a:ext cx="3115440" cy="3646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eeb70f"/>
                </a:solidFill>
                <a:latin typeface="Arial"/>
              </a:rPr>
              <a:t>Recherche scientifique</a:t>
            </a:r>
            <a:endParaRPr/>
          </a:p>
        </p:txBody>
      </p:sp>
      <p:sp>
        <p:nvSpPr>
          <p:cNvPr id="170" name="CustomShape 6"/>
          <p:cNvSpPr/>
          <p:nvPr/>
        </p:nvSpPr>
        <p:spPr>
          <a:xfrm>
            <a:off x="2286000" y="5545800"/>
            <a:ext cx="1540440" cy="634680"/>
          </a:xfrm>
          <a:prstGeom prst="rect">
            <a:avLst/>
          </a:prstGeom>
          <a:solidFill>
            <a:srgbClr val="ffffff"/>
          </a:solidFill>
        </p:spPr>
      </p:sp>
      <p:pic>
        <p:nvPicPr>
          <p:cNvPr descr="" id="171" name="Image 50"/>
          <p:cNvPicPr/>
          <p:nvPr/>
        </p:nvPicPr>
        <p:blipFill>
          <a:blip r:embed="rId3"/>
          <a:stretch>
            <a:fillRect/>
          </a:stretch>
        </p:blipFill>
        <p:spPr>
          <a:xfrm>
            <a:off x="2359800" y="5630400"/>
            <a:ext cx="1376280" cy="473760"/>
          </a:xfrm>
          <a:prstGeom prst="rect">
            <a:avLst/>
          </a:prstGeom>
        </p:spPr>
      </p:pic>
      <p:sp>
        <p:nvSpPr>
          <p:cNvPr id="172" name="CustomShape 7"/>
          <p:cNvSpPr/>
          <p:nvPr/>
        </p:nvSpPr>
        <p:spPr>
          <a:xfrm>
            <a:off x="185400" y="6300000"/>
            <a:ext cx="1447560" cy="3337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 sz="1200">
                <a:solidFill>
                  <a:srgbClr val="eeb70f"/>
                </a:solidFill>
                <a:latin typeface="Arial"/>
              </a:rPr>
              <a:t>Pour en savoir  </a:t>
            </a:r>
            <a:r>
              <a:rPr b="1" lang="en-US" sz="1600">
                <a:solidFill>
                  <a:srgbClr val="ffffff"/>
                </a:solidFill>
                <a:latin typeface="Arial"/>
              </a:rPr>
              <a:t>+</a:t>
            </a:r>
            <a:endParaRPr/>
          </a:p>
        </p:txBody>
      </p:sp>
      <p:sp>
        <p:nvSpPr>
          <p:cNvPr id="173" name="CustomShape 8"/>
          <p:cNvSpPr/>
          <p:nvPr/>
        </p:nvSpPr>
        <p:spPr>
          <a:xfrm>
            <a:off x="5900400" y="389520"/>
            <a:ext cx="91404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dc7d1f"/>
                </a:solidFill>
                <a:latin typeface="Arial Black"/>
              </a:rPr>
              <a:t>45</a:t>
            </a:r>
            <a:endParaRPr/>
          </a:p>
        </p:txBody>
      </p:sp>
      <p:sp>
        <p:nvSpPr>
          <p:cNvPr id="174" name="CustomShape 9"/>
          <p:cNvSpPr/>
          <p:nvPr/>
        </p:nvSpPr>
        <p:spPr>
          <a:xfrm>
            <a:off x="6564240" y="694440"/>
            <a:ext cx="2178360" cy="364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en-US">
                <a:solidFill>
                  <a:srgbClr val="501405"/>
                </a:solidFill>
                <a:latin typeface="Arial Black"/>
              </a:rPr>
              <a:t>participations</a:t>
            </a:r>
            <a:endParaRPr/>
          </a:p>
        </p:txBody>
      </p:sp>
      <p:sp>
        <p:nvSpPr>
          <p:cNvPr id="175" name="CustomShape 10"/>
          <p:cNvSpPr/>
          <p:nvPr/>
        </p:nvSpPr>
        <p:spPr>
          <a:xfrm>
            <a:off x="5960520" y="1024560"/>
            <a:ext cx="2903760" cy="94212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66666"/>
                </a:solidFill>
                <a:latin typeface="Arial Italic"/>
              </a:rPr>
              <a:t>à des projets de recherche européens (7e PCRD)</a:t>
            </a:r>
            <a:endParaRPr/>
          </a:p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66666"/>
                </a:solidFill>
                <a:latin typeface="Arial Italic"/>
              </a:rPr>
              <a:t>dont 9 comme coordinateur</a:t>
            </a:r>
            <a:endParaRPr/>
          </a:p>
        </p:txBody>
      </p:sp>
      <p:pic>
        <p:nvPicPr>
          <p:cNvPr descr="" id="176" name="Image 70"/>
          <p:cNvPicPr/>
          <p:nvPr/>
        </p:nvPicPr>
        <p:blipFill>
          <a:blip r:embed="rId4"/>
          <a:stretch>
            <a:fillRect/>
          </a:stretch>
        </p:blipFill>
        <p:spPr>
          <a:xfrm>
            <a:off x="4165560" y="4899600"/>
            <a:ext cx="1523520" cy="1958040"/>
          </a:xfrm>
          <a:prstGeom prst="rect">
            <a:avLst/>
          </a:prstGeom>
        </p:spPr>
      </p:pic>
      <p:pic>
        <p:nvPicPr>
          <p:cNvPr descr="" id="177" name="Image 71"/>
          <p:cNvPicPr/>
          <p:nvPr/>
        </p:nvPicPr>
        <p:blipFill>
          <a:blip r:embed="rId5"/>
          <a:stretch>
            <a:fillRect/>
          </a:stretch>
        </p:blipFill>
        <p:spPr>
          <a:xfrm>
            <a:off x="4165560" y="0"/>
            <a:ext cx="1523520" cy="1956960"/>
          </a:xfrm>
          <a:prstGeom prst="rect">
            <a:avLst/>
          </a:prstGeom>
        </p:spPr>
      </p:pic>
      <p:sp>
        <p:nvSpPr>
          <p:cNvPr id="178" name="CustomShape 11"/>
          <p:cNvSpPr/>
          <p:nvPr/>
        </p:nvSpPr>
        <p:spPr>
          <a:xfrm>
            <a:off x="107640" y="2699640"/>
            <a:ext cx="3792600" cy="3646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eeb70f"/>
                </a:solidFill>
                <a:latin typeface="Arial"/>
              </a:rPr>
              <a:t>Appui aux politiques publiques</a:t>
            </a:r>
            <a:endParaRPr/>
          </a:p>
        </p:txBody>
      </p:sp>
      <p:sp>
        <p:nvSpPr>
          <p:cNvPr id="179" name="CustomShape 12"/>
          <p:cNvSpPr/>
          <p:nvPr/>
        </p:nvSpPr>
        <p:spPr>
          <a:xfrm>
            <a:off x="107640" y="3861000"/>
            <a:ext cx="3792600" cy="3646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>
                <a:solidFill>
                  <a:srgbClr val="eeb70f"/>
                </a:solidFill>
                <a:latin typeface="Arial"/>
              </a:rPr>
              <a:t>Coopération internationale</a:t>
            </a:r>
            <a:endParaRPr/>
          </a:p>
        </p:txBody>
      </p:sp>
      <p:pic>
        <p:nvPicPr>
          <p:cNvPr descr="" id="180" name="Image 75"/>
          <p:cNvPicPr/>
          <p:nvPr/>
        </p:nvPicPr>
        <p:blipFill>
          <a:blip r:embed="rId6"/>
          <a:stretch>
            <a:fillRect/>
          </a:stretch>
        </p:blipFill>
        <p:spPr>
          <a:xfrm>
            <a:off x="4171320" y="3145680"/>
            <a:ext cx="1521000" cy="1794960"/>
          </a:xfrm>
          <a:prstGeom prst="rect">
            <a:avLst/>
          </a:prstGeom>
        </p:spPr>
      </p:pic>
      <p:sp>
        <p:nvSpPr>
          <p:cNvPr id="181" name="CustomShape 13"/>
          <p:cNvSpPr/>
          <p:nvPr/>
        </p:nvSpPr>
        <p:spPr>
          <a:xfrm>
            <a:off x="5921280" y="2565000"/>
            <a:ext cx="85032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dc7d1f"/>
                </a:solidFill>
                <a:latin typeface="Arial Black"/>
              </a:rPr>
              <a:t>96</a:t>
            </a:r>
            <a:endParaRPr/>
          </a:p>
        </p:txBody>
      </p:sp>
      <p:sp>
        <p:nvSpPr>
          <p:cNvPr id="182" name="CustomShape 14"/>
          <p:cNvSpPr/>
          <p:nvPr/>
        </p:nvSpPr>
        <p:spPr>
          <a:xfrm>
            <a:off x="6684120" y="2860200"/>
            <a:ext cx="1811520" cy="91260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501405"/>
                </a:solidFill>
                <a:latin typeface="Arial Black"/>
              </a:rPr>
              <a:t>conventions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3" name="CustomShape 15"/>
          <p:cNvSpPr/>
          <p:nvPr/>
        </p:nvSpPr>
        <p:spPr>
          <a:xfrm>
            <a:off x="6709680" y="3190320"/>
            <a:ext cx="1752120" cy="72900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66666"/>
                </a:solidFill>
                <a:latin typeface="Arial Italic"/>
              </a:rPr>
              <a:t>signées avec </a:t>
            </a:r>
            <a:r>
              <a:rPr i="1" lang="en-US" sz="1400">
                <a:solidFill>
                  <a:srgbClr val="666666"/>
                </a:solidFill>
                <a:latin typeface="Arial Italic"/>
              </a:rPr>
              <a:t>
</a:t>
            </a:r>
            <a:r>
              <a:rPr i="1" lang="en-US" sz="1400">
                <a:solidFill>
                  <a:srgbClr val="666666"/>
                </a:solidFill>
                <a:latin typeface="Arial Italic"/>
              </a:rPr>
              <a:t>les collectivités territoriales</a:t>
            </a:r>
            <a:endParaRPr/>
          </a:p>
        </p:txBody>
      </p:sp>
      <p:sp>
        <p:nvSpPr>
          <p:cNvPr id="184" name="CustomShape 16"/>
          <p:cNvSpPr/>
          <p:nvPr/>
        </p:nvSpPr>
        <p:spPr>
          <a:xfrm>
            <a:off x="5918400" y="4293000"/>
            <a:ext cx="215316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dc7d1f"/>
                </a:solidFill>
                <a:latin typeface="Arial Black"/>
              </a:rPr>
              <a:t>+</a:t>
            </a:r>
            <a:r>
              <a:rPr lang="en-US" sz="2000">
                <a:solidFill>
                  <a:srgbClr val="dc7d1f"/>
                </a:solidFill>
                <a:latin typeface="Arial Black"/>
              </a:rPr>
              <a:t> </a:t>
            </a:r>
            <a:r>
              <a:rPr lang="en-US" sz="2000">
                <a:solidFill>
                  <a:srgbClr val="dc7d1f"/>
                </a:solidFill>
                <a:latin typeface="Arial Black"/>
              </a:rPr>
              <a:t>de </a:t>
            </a:r>
            <a:r>
              <a:rPr lang="en-US" sz="4400">
                <a:solidFill>
                  <a:srgbClr val="dc7d1f"/>
                </a:solidFill>
                <a:latin typeface="Arial Black"/>
              </a:rPr>
              <a:t>200</a:t>
            </a:r>
            <a:endParaRPr/>
          </a:p>
        </p:txBody>
      </p:sp>
      <p:sp>
        <p:nvSpPr>
          <p:cNvPr id="185" name="CustomShape 17"/>
          <p:cNvSpPr/>
          <p:nvPr/>
        </p:nvSpPr>
        <p:spPr>
          <a:xfrm>
            <a:off x="7911720" y="4606200"/>
            <a:ext cx="1811520" cy="6382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501405"/>
                </a:solidFill>
                <a:latin typeface="Arial Black"/>
              </a:rPr>
              <a:t>projets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6" name="CustomShape 18"/>
          <p:cNvSpPr/>
          <p:nvPr/>
        </p:nvSpPr>
        <p:spPr>
          <a:xfrm>
            <a:off x="6008040" y="4944960"/>
            <a:ext cx="309852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66666"/>
                </a:solidFill>
                <a:latin typeface="Arial Italic"/>
              </a:rPr>
              <a:t>de coopération internationale</a:t>
            </a:r>
            <a:endParaRPr/>
          </a:p>
        </p:txBody>
      </p:sp>
      <p:pic>
        <p:nvPicPr>
          <p:cNvPr descr="" id="187" name="Image 88"/>
          <p:cNvPicPr/>
          <p:nvPr/>
        </p:nvPicPr>
        <p:blipFill>
          <a:blip r:embed="rId7"/>
          <a:stretch>
            <a:fillRect/>
          </a:stretch>
        </p:blipFill>
        <p:spPr>
          <a:xfrm>
            <a:off x="4174560" y="1467000"/>
            <a:ext cx="1523520" cy="1707120"/>
          </a:xfrm>
          <a:prstGeom prst="rect">
            <a:avLst/>
          </a:prstGeom>
        </p:spPr>
      </p:pic>
      <p:sp>
        <p:nvSpPr>
          <p:cNvPr id="188" name="PlaceHolder 1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189" name="PlaceHolder 2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4" name="Imag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1080"/>
            <a:ext cx="5754960" cy="6882840"/>
          </a:xfrm>
          <a:prstGeom prst="rect">
            <a:avLst/>
          </a:prstGeom>
        </p:spPr>
      </p:pic>
      <p:pic>
        <p:nvPicPr>
          <p:cNvPr descr="" id="225" name="Image 1"/>
          <p:cNvPicPr/>
          <p:nvPr/>
        </p:nvPicPr>
        <p:blipFill>
          <a:blip r:embed="rId3"/>
          <a:stretch>
            <a:fillRect/>
          </a:stretch>
        </p:blipFill>
        <p:spPr>
          <a:xfrm>
            <a:off x="5765760" y="0"/>
            <a:ext cx="3377160" cy="6857640"/>
          </a:xfrm>
          <a:prstGeom prst="rect">
            <a:avLst/>
          </a:prstGeom>
        </p:spPr>
      </p:pic>
      <p:sp>
        <p:nvSpPr>
          <p:cNvPr id="226" name="CustomShape 1"/>
          <p:cNvSpPr/>
          <p:nvPr/>
        </p:nvSpPr>
        <p:spPr>
          <a:xfrm>
            <a:off x="2905200" y="188640"/>
            <a:ext cx="5696640" cy="70020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 sz="2000">
                <a:solidFill>
                  <a:srgbClr val="000000"/>
                </a:solidFill>
                <a:latin typeface="Arial"/>
              </a:rPr>
              <a:t>OpenSource et Systèmes d’Information Géospatial au BRGM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1258920" y="219240"/>
            <a:ext cx="1437840" cy="4255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 algn="r">
              <a:lnSpc>
                <a:spcPct val="100000"/>
              </a:lnSpc>
            </a:pPr>
            <a:r>
              <a:rPr lang="en-US" sz="2200">
                <a:solidFill>
                  <a:srgbClr val="ab5122"/>
                </a:solidFill>
                <a:latin typeface="Arial Black"/>
              </a:rPr>
              <a:t>Chiffres</a:t>
            </a:r>
            <a:endParaRPr/>
          </a:p>
        </p:txBody>
      </p:sp>
      <p:sp>
        <p:nvSpPr>
          <p:cNvPr id="228" name="Line 3"/>
          <p:cNvSpPr/>
          <p:nvPr/>
        </p:nvSpPr>
        <p:spPr>
          <a:xfrm>
            <a:off x="2802960" y="0"/>
            <a:ext cx="7920" cy="846360"/>
          </a:xfrm>
          <a:prstGeom prst="line">
            <a:avLst/>
          </a:prstGeom>
          <a:ln w="25560">
            <a:solidFill>
              <a:srgbClr val="ab5122"/>
            </a:solidFill>
            <a:round/>
          </a:ln>
        </p:spPr>
      </p:sp>
      <p:sp>
        <p:nvSpPr>
          <p:cNvPr id="229" name="CustomShape 4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sp>
        <p:nvSpPr>
          <p:cNvPr id="23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23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6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0"/>
            <a:ext cx="9141840" cy="6857640"/>
          </a:xfrm>
          <a:prstGeom prst="rect">
            <a:avLst/>
          </a:prstGeom>
        </p:spPr>
      </p:pic>
      <p:sp>
        <p:nvSpPr>
          <p:cNvPr id="267" name="Line 1"/>
          <p:cNvSpPr/>
          <p:nvPr/>
        </p:nvSpPr>
        <p:spPr>
          <a:xfrm>
            <a:off x="2802960" y="0"/>
            <a:ext cx="7920" cy="846360"/>
          </a:xfrm>
          <a:prstGeom prst="line">
            <a:avLst/>
          </a:prstGeom>
          <a:ln w="25560">
            <a:solidFill>
              <a:srgbClr val="ab5122"/>
            </a:solidFill>
            <a:round/>
          </a:ln>
        </p:spPr>
      </p:sp>
      <p:sp>
        <p:nvSpPr>
          <p:cNvPr id="268" name="CustomShape 2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sp>
        <p:nvSpPr>
          <p:cNvPr id="26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05" name="Imag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0"/>
            <a:ext cx="9141840" cy="6857640"/>
          </a:xfrm>
          <a:prstGeom prst="rect">
            <a:avLst/>
          </a:prstGeom>
        </p:spPr>
      </p:pic>
      <p:pic>
        <p:nvPicPr>
          <p:cNvPr descr="" id="306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200" cy="2169720"/>
          </a:xfrm>
          <a:prstGeom prst="rect">
            <a:avLst/>
          </a:prstGeom>
        </p:spPr>
      </p:pic>
      <p:sp>
        <p:nvSpPr>
          <p:cNvPr id="307" name="CustomShape 1"/>
          <p:cNvSpPr/>
          <p:nvPr/>
        </p:nvSpPr>
        <p:spPr>
          <a:xfrm>
            <a:off x="5012280" y="2091240"/>
            <a:ext cx="3420000" cy="3034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404f"/>
                </a:solidFill>
                <a:latin typeface="Arial Bold"/>
              </a:rPr>
              <a:t>Siège</a:t>
            </a:r>
            <a:endParaRPr/>
          </a:p>
        </p:txBody>
      </p:sp>
      <p:sp>
        <p:nvSpPr>
          <p:cNvPr id="308" name="CustomShape 2"/>
          <p:cNvSpPr/>
          <p:nvPr/>
        </p:nvSpPr>
        <p:spPr>
          <a:xfrm>
            <a:off x="5025600" y="2311560"/>
            <a:ext cx="2717280" cy="6994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Tour Mirabeau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39-43 quai André Citroën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75739 Paris Cedex 15 - France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Tél. : 01 40 58 89 00 - Fax : 01 40 58 89 33</a:t>
            </a:r>
            <a:endParaRPr/>
          </a:p>
        </p:txBody>
      </p:sp>
      <p:sp>
        <p:nvSpPr>
          <p:cNvPr id="309" name="CustomShape 3"/>
          <p:cNvSpPr/>
          <p:nvPr/>
        </p:nvSpPr>
        <p:spPr>
          <a:xfrm>
            <a:off x="812880" y="4944600"/>
            <a:ext cx="3064680" cy="42552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200">
                <a:solidFill>
                  <a:srgbClr val="a84a09"/>
                </a:solidFill>
                <a:latin typeface="Arial Bold"/>
              </a:rPr>
              <a:t>www.brgm.fr</a:t>
            </a:r>
            <a:endParaRPr/>
          </a:p>
        </p:txBody>
      </p:sp>
      <p:sp>
        <p:nvSpPr>
          <p:cNvPr id="310" name="CustomShape 4"/>
          <p:cNvSpPr/>
          <p:nvPr/>
        </p:nvSpPr>
        <p:spPr>
          <a:xfrm>
            <a:off x="5012280" y="3378240"/>
            <a:ext cx="342000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404f"/>
                </a:solidFill>
                <a:latin typeface="Arial Bold"/>
              </a:rPr>
              <a:t>Centre scientifique et technique</a:t>
            </a:r>
            <a:endParaRPr/>
          </a:p>
        </p:txBody>
      </p:sp>
      <p:sp>
        <p:nvSpPr>
          <p:cNvPr id="311" name="CustomShape 5"/>
          <p:cNvSpPr/>
          <p:nvPr/>
        </p:nvSpPr>
        <p:spPr>
          <a:xfrm>
            <a:off x="5025600" y="3778200"/>
            <a:ext cx="2717280" cy="54720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3, avenue Claude Guillemin BP  36009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45060 Orléans Cedex 2 - France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Tél. : 02 38 64 34 34 - Fax : 02 38 64 35 18</a:t>
            </a:r>
            <a:endParaRPr/>
          </a:p>
        </p:txBody>
      </p:sp>
      <p:sp>
        <p:nvSpPr>
          <p:cNvPr id="312" name="CustomShape 6"/>
          <p:cNvSpPr/>
          <p:nvPr/>
        </p:nvSpPr>
        <p:spPr>
          <a:xfrm>
            <a:off x="5012280" y="4546440"/>
            <a:ext cx="3420000" cy="3034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404f"/>
                </a:solidFill>
                <a:latin typeface="Arial Bold"/>
              </a:rPr>
              <a:t>Centre de consultation</a:t>
            </a:r>
            <a:endParaRPr/>
          </a:p>
        </p:txBody>
      </p:sp>
      <p:sp>
        <p:nvSpPr>
          <p:cNvPr id="313" name="CustomShape 7"/>
          <p:cNvSpPr/>
          <p:nvPr/>
        </p:nvSpPr>
        <p:spPr>
          <a:xfrm>
            <a:off x="5027040" y="4766760"/>
            <a:ext cx="3677400" cy="6994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Maison de la Géologie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77, rue Claude Bernard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75005   Paris</a:t>
            </a:r>
            <a:endParaRPr/>
          </a:p>
          <a:p>
            <a:pPr>
              <a:lnSpc>
                <a:spcPct val="100000"/>
              </a:lnSpc>
            </a:pPr>
            <a:r>
              <a:rPr lang="en-US" sz="1000">
                <a:solidFill>
                  <a:srgbClr val="000000"/>
                </a:solidFill>
                <a:latin typeface="Arial"/>
              </a:rPr>
              <a:t>Tél. : 0 820 90 27 46  (0,14 </a:t>
            </a:r>
            <a:r>
              <a:rPr lang="en-US" sz="1000">
                <a:solidFill>
                  <a:srgbClr val="000000"/>
                </a:solidFill>
                <a:latin typeface="Helvetica Neue"/>
              </a:rPr>
              <a:t>€</a:t>
            </a:r>
            <a:r>
              <a:rPr lang="en-US" sz="1000">
                <a:solidFill>
                  <a:srgbClr val="000000"/>
                </a:solidFill>
                <a:latin typeface="Arial"/>
              </a:rPr>
              <a:t>/mn) - Fax : (33) 1 43 36 76 55</a:t>
            </a:r>
            <a:endParaRPr/>
          </a:p>
        </p:txBody>
      </p:sp>
      <p:pic>
        <p:nvPicPr>
          <p:cNvPr descr="" id="314" name="Imag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7872840" y="3816000"/>
            <a:ext cx="965880" cy="1271880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pic>
        <p:nvPicPr>
          <p:cNvPr descr="" id="315" name="Imag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812520" y="3246480"/>
            <a:ext cx="3480480" cy="1375920"/>
          </a:xfrm>
          <a:prstGeom prst="rect">
            <a:avLst/>
          </a:prstGeom>
        </p:spPr>
      </p:pic>
      <p:sp>
        <p:nvSpPr>
          <p:cNvPr id="316" name="CustomShape 8"/>
          <p:cNvSpPr/>
          <p:nvPr/>
        </p:nvSpPr>
        <p:spPr>
          <a:xfrm>
            <a:off x="8915400" y="6620760"/>
            <a:ext cx="228240" cy="236880"/>
          </a:xfrm>
          <a:prstGeom prst="rect">
            <a:avLst/>
          </a:prstGeom>
          <a:noFill/>
        </p:spPr>
      </p:sp>
      <p:pic>
        <p:nvPicPr>
          <p:cNvPr descr="" id="317" name="Imag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5019480" y="0"/>
            <a:ext cx="4124160" cy="297720"/>
          </a:xfrm>
          <a:prstGeom prst="rect">
            <a:avLst/>
          </a:prstGeom>
        </p:spPr>
      </p:pic>
      <p:sp>
        <p:nvSpPr>
          <p:cNvPr id="318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31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77160" y="1412640"/>
            <a:ext cx="124956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300</a:t>
            </a: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1978560" y="1504800"/>
            <a:ext cx="327600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Services W*S MapServer,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2131200" y="1830960"/>
            <a:ext cx="301644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Pour nos données scientifiques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2545560" y="2493000"/>
            <a:ext cx="261540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800 000 </a:t>
            </a:r>
            <a:endParaRPr/>
          </a:p>
        </p:txBody>
      </p:sp>
      <p:sp>
        <p:nvSpPr>
          <p:cNvPr id="363" name="CustomShape 5"/>
          <p:cNvSpPr/>
          <p:nvPr/>
        </p:nvSpPr>
        <p:spPr>
          <a:xfrm>
            <a:off x="5071320" y="2565000"/>
            <a:ext cx="308844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Visites / an sur InfoTerre</a:t>
            </a:r>
            <a:endParaRPr/>
          </a:p>
        </p:txBody>
      </p:sp>
      <p:sp>
        <p:nvSpPr>
          <p:cNvPr id="364" name="CustomShape 6"/>
          <p:cNvSpPr/>
          <p:nvPr/>
        </p:nvSpPr>
        <p:spPr>
          <a:xfrm>
            <a:off x="5364000" y="2925000"/>
            <a:ext cx="2311200" cy="30276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Avec OpenLayers</a:t>
            </a:r>
            <a:endParaRPr/>
          </a:p>
        </p:txBody>
      </p:sp>
      <p:sp>
        <p:nvSpPr>
          <p:cNvPr id="365" name="CustomShape 7"/>
          <p:cNvSpPr/>
          <p:nvPr/>
        </p:nvSpPr>
        <p:spPr>
          <a:xfrm>
            <a:off x="606600" y="3573000"/>
            <a:ext cx="159768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3200</a:t>
            </a:r>
            <a:endParaRPr/>
          </a:p>
        </p:txBody>
      </p:sp>
      <p:sp>
        <p:nvSpPr>
          <p:cNvPr id="366" name="CustomShape 8"/>
          <p:cNvSpPr/>
          <p:nvPr/>
        </p:nvSpPr>
        <p:spPr>
          <a:xfrm>
            <a:off x="1802520" y="3665160"/>
            <a:ext cx="372060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 </a:t>
            </a:r>
            <a:r>
              <a:rPr lang="en-US" sz="2000">
                <a:solidFill>
                  <a:srgbClr val="501405"/>
                </a:solidFill>
                <a:latin typeface="Arial Bold"/>
              </a:rPr>
              <a:t>Cartes publiées sur Internet </a:t>
            </a:r>
            <a:endParaRPr/>
          </a:p>
        </p:txBody>
      </p:sp>
      <p:sp>
        <p:nvSpPr>
          <p:cNvPr id="367" name="CustomShape 9"/>
          <p:cNvSpPr/>
          <p:nvPr/>
        </p:nvSpPr>
        <p:spPr>
          <a:xfrm>
            <a:off x="2059200" y="3990960"/>
            <a:ext cx="3016440" cy="30276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 </a:t>
            </a:r>
            <a:r>
              <a:rPr i="1" lang="en-US" sz="1400">
                <a:solidFill>
                  <a:srgbClr val="68574f"/>
                </a:solidFill>
                <a:latin typeface="Arial Italic"/>
              </a:rPr>
              <a:t>Webmapping Carmen</a:t>
            </a:r>
            <a:endParaRPr/>
          </a:p>
        </p:txBody>
      </p:sp>
      <p:sp>
        <p:nvSpPr>
          <p:cNvPr id="368" name="CustomShape 10"/>
          <p:cNvSpPr/>
          <p:nvPr/>
        </p:nvSpPr>
        <p:spPr>
          <a:xfrm>
            <a:off x="4637520" y="5877360"/>
            <a:ext cx="124956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100</a:t>
            </a:r>
            <a:endParaRPr/>
          </a:p>
        </p:txBody>
      </p:sp>
      <p:sp>
        <p:nvSpPr>
          <p:cNvPr id="369" name="CustomShape 11"/>
          <p:cNvSpPr/>
          <p:nvPr/>
        </p:nvSpPr>
        <p:spPr>
          <a:xfrm>
            <a:off x="5843880" y="6021360"/>
            <a:ext cx="208584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Sites Web carto</a:t>
            </a:r>
            <a:endParaRPr/>
          </a:p>
        </p:txBody>
      </p:sp>
      <p:sp>
        <p:nvSpPr>
          <p:cNvPr id="370" name="CustomShape 12"/>
          <p:cNvSpPr/>
          <p:nvPr/>
        </p:nvSpPr>
        <p:spPr>
          <a:xfrm>
            <a:off x="5724000" y="6381360"/>
            <a:ext cx="231120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Sur les 200 sites gérés </a:t>
            </a:r>
            <a:endParaRPr/>
          </a:p>
        </p:txBody>
      </p:sp>
      <p:sp>
        <p:nvSpPr>
          <p:cNvPr id="371" name="CustomShape 13"/>
          <p:cNvSpPr/>
          <p:nvPr/>
        </p:nvSpPr>
        <p:spPr>
          <a:xfrm>
            <a:off x="2333520" y="4725000"/>
            <a:ext cx="124488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+10</a:t>
            </a:r>
            <a:endParaRPr/>
          </a:p>
        </p:txBody>
      </p:sp>
      <p:sp>
        <p:nvSpPr>
          <p:cNvPr id="372" name="CustomShape 14"/>
          <p:cNvSpPr/>
          <p:nvPr/>
        </p:nvSpPr>
        <p:spPr>
          <a:xfrm>
            <a:off x="3588120" y="4817160"/>
            <a:ext cx="341424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 </a:t>
            </a:r>
            <a:r>
              <a:rPr lang="en-US" sz="2000">
                <a:solidFill>
                  <a:srgbClr val="501405"/>
                </a:solidFill>
                <a:latin typeface="Arial Bold"/>
              </a:rPr>
              <a:t>Serveurs cartographiques</a:t>
            </a:r>
            <a:endParaRPr/>
          </a:p>
        </p:txBody>
      </p:sp>
      <p:sp>
        <p:nvSpPr>
          <p:cNvPr id="373" name="CustomShape 15"/>
          <p:cNvSpPr/>
          <p:nvPr/>
        </p:nvSpPr>
        <p:spPr>
          <a:xfrm>
            <a:off x="3787560" y="5143320"/>
            <a:ext cx="301644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MapServer, Géoserver, Cache</a:t>
            </a:r>
            <a:endParaRPr/>
          </a:p>
        </p:txBody>
      </p:sp>
    </p:spTree>
  </p:cSld>
  <p:transition spd="slow">
    <p:fade thruBlk="true"/>
  </p:transition>
  <p:timing>
    <p:tnLst>
      <p:par>
        <p:cTn dur="indefinite" id="1" nodeType="tmRoot" restart="never">
          <p:childTnLst>
            <p:seq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731240" y="4221000"/>
            <a:ext cx="159912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1000</a:t>
            </a:r>
            <a:endParaRPr/>
          </a:p>
        </p:txBody>
      </p:sp>
      <p:sp>
        <p:nvSpPr>
          <p:cNvPr id="375" name="CustomShape 2"/>
          <p:cNvSpPr/>
          <p:nvPr/>
        </p:nvSpPr>
        <p:spPr>
          <a:xfrm>
            <a:off x="3219480" y="4313160"/>
            <a:ext cx="376056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Déploiements QGIS au BRGM</a:t>
            </a:r>
            <a:endParaRPr/>
          </a:p>
        </p:txBody>
      </p:sp>
      <p:sp>
        <p:nvSpPr>
          <p:cNvPr id="376" name="CustomShape 3"/>
          <p:cNvSpPr/>
          <p:nvPr/>
        </p:nvSpPr>
        <p:spPr>
          <a:xfrm>
            <a:off x="3222720" y="4638960"/>
            <a:ext cx="318996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Pour nos données scientifiques</a:t>
            </a:r>
            <a:endParaRPr/>
          </a:p>
        </p:txBody>
      </p:sp>
      <p:sp>
        <p:nvSpPr>
          <p:cNvPr id="377" name="CustomShape 4"/>
          <p:cNvSpPr/>
          <p:nvPr/>
        </p:nvSpPr>
        <p:spPr>
          <a:xfrm>
            <a:off x="3186720" y="5301360"/>
            <a:ext cx="73728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5 </a:t>
            </a:r>
            <a:endParaRPr/>
          </a:p>
        </p:txBody>
      </p:sp>
      <p:sp>
        <p:nvSpPr>
          <p:cNvPr id="378" name="CustomShape 5"/>
          <p:cNvSpPr/>
          <p:nvPr/>
        </p:nvSpPr>
        <p:spPr>
          <a:xfrm>
            <a:off x="3579840" y="5373360"/>
            <a:ext cx="510696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Projets de recherche par an en SI géo* </a:t>
            </a:r>
            <a:endParaRPr/>
          </a:p>
        </p:txBody>
      </p:sp>
      <p:sp>
        <p:nvSpPr>
          <p:cNvPr id="379" name="CustomShape 6"/>
          <p:cNvSpPr/>
          <p:nvPr/>
        </p:nvSpPr>
        <p:spPr>
          <a:xfrm>
            <a:off x="3948120" y="5733360"/>
            <a:ext cx="4462560" cy="3034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Avec OpenLayers, Géoserver,Geonetwork</a:t>
            </a:r>
            <a:endParaRPr/>
          </a:p>
        </p:txBody>
      </p:sp>
      <p:sp>
        <p:nvSpPr>
          <p:cNvPr id="380" name="CustomShape 7"/>
          <p:cNvSpPr/>
          <p:nvPr/>
        </p:nvSpPr>
        <p:spPr>
          <a:xfrm>
            <a:off x="605160" y="3069000"/>
            <a:ext cx="124956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100</a:t>
            </a:r>
            <a:endParaRPr/>
          </a:p>
        </p:txBody>
      </p:sp>
      <p:sp>
        <p:nvSpPr>
          <p:cNvPr id="381" name="CustomShape 8"/>
          <p:cNvSpPr/>
          <p:nvPr/>
        </p:nvSpPr>
        <p:spPr>
          <a:xfrm>
            <a:off x="1811520" y="3213000"/>
            <a:ext cx="208584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Sites Web carto</a:t>
            </a:r>
            <a:endParaRPr/>
          </a:p>
        </p:txBody>
      </p:sp>
      <p:sp>
        <p:nvSpPr>
          <p:cNvPr id="382" name="CustomShape 9"/>
          <p:cNvSpPr/>
          <p:nvPr/>
        </p:nvSpPr>
        <p:spPr>
          <a:xfrm>
            <a:off x="1691640" y="3573000"/>
            <a:ext cx="231120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Sur les 200 sites gérés </a:t>
            </a:r>
            <a:endParaRPr/>
          </a:p>
        </p:txBody>
      </p:sp>
      <p:sp>
        <p:nvSpPr>
          <p:cNvPr id="383" name="CustomShape 10"/>
          <p:cNvSpPr/>
          <p:nvPr/>
        </p:nvSpPr>
        <p:spPr>
          <a:xfrm>
            <a:off x="390600" y="1052640"/>
            <a:ext cx="159768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1300</a:t>
            </a:r>
            <a:endParaRPr/>
          </a:p>
        </p:txBody>
      </p:sp>
      <p:sp>
        <p:nvSpPr>
          <p:cNvPr id="384" name="CustomShape 11"/>
          <p:cNvSpPr/>
          <p:nvPr/>
        </p:nvSpPr>
        <p:spPr>
          <a:xfrm>
            <a:off x="1924920" y="1196640"/>
            <a:ext cx="254448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Bases PostGres/GIS</a:t>
            </a:r>
            <a:endParaRPr/>
          </a:p>
        </p:txBody>
      </p:sp>
      <p:sp>
        <p:nvSpPr>
          <p:cNvPr id="385" name="CustomShape 12"/>
          <p:cNvSpPr/>
          <p:nvPr/>
        </p:nvSpPr>
        <p:spPr>
          <a:xfrm>
            <a:off x="2051640" y="1556640"/>
            <a:ext cx="231120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Pour 1 To de données</a:t>
            </a:r>
            <a:endParaRPr/>
          </a:p>
        </p:txBody>
      </p:sp>
      <p:sp>
        <p:nvSpPr>
          <p:cNvPr id="386" name="CustomShape 13"/>
          <p:cNvSpPr/>
          <p:nvPr/>
        </p:nvSpPr>
        <p:spPr>
          <a:xfrm>
            <a:off x="3916440" y="2061000"/>
            <a:ext cx="901080" cy="7606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4400">
                <a:solidFill>
                  <a:srgbClr val="ab5122"/>
                </a:solidFill>
                <a:latin typeface="Arial Black"/>
              </a:rPr>
              <a:t>30</a:t>
            </a:r>
            <a:endParaRPr/>
          </a:p>
        </p:txBody>
      </p:sp>
      <p:sp>
        <p:nvSpPr>
          <p:cNvPr id="387" name="CustomShape 14"/>
          <p:cNvSpPr/>
          <p:nvPr/>
        </p:nvSpPr>
        <p:spPr>
          <a:xfrm>
            <a:off x="4865040" y="2205000"/>
            <a:ext cx="1701720" cy="39528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2000">
                <a:solidFill>
                  <a:srgbClr val="501405"/>
                </a:solidFill>
                <a:latin typeface="Arial Bold"/>
              </a:rPr>
              <a:t>Serveurs BD</a:t>
            </a:r>
            <a:endParaRPr/>
          </a:p>
        </p:txBody>
      </p:sp>
      <p:sp>
        <p:nvSpPr>
          <p:cNvPr id="388" name="CustomShape 15"/>
          <p:cNvSpPr/>
          <p:nvPr/>
        </p:nvSpPr>
        <p:spPr>
          <a:xfrm>
            <a:off x="5004000" y="2565000"/>
            <a:ext cx="2311200" cy="51588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ts val="494"/>
              </a:lnSpc>
            </a:pPr>
            <a:r>
              <a:rPr i="1" lang="en-US" sz="1400">
                <a:solidFill>
                  <a:srgbClr val="68574f"/>
                </a:solidFill>
                <a:latin typeface="Arial Italic"/>
              </a:rPr>
              <a:t>Pour 1 To de données</a:t>
            </a:r>
            <a:endParaRPr/>
          </a:p>
        </p:txBody>
      </p:sp>
    </p:spTree>
  </p:cSld>
  <p:transition spd="slow">
    <p:fade thruBlk="true"/>
  </p:transition>
  <p:timing>
    <p:tnLst>
      <p:par>
        <p:cTn dur="indefinite" id="23" nodeType="tmRoot" restart="never">
          <p:childTnLst>
            <p:seq>
              <p:cTn dur="indefinite" id="24" nodeType="mainSeq">
                <p:childTnLst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7">
                      <p:stCondLst>
                        <p:cond delay="indefinite"/>
                      </p:stCondLst>
                      <p:childTnLst>
                        <p:par>
                          <p:cTn fill="hold" id="38">
                            <p:stCondLst>
                              <p:cond delay="0"/>
                            </p:stCondLst>
                            <p:childTnLst>
                              <p:par>
                                <p:cTn fill="hold" id="3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905200" y="188640"/>
            <a:ext cx="5696640" cy="700200"/>
          </a:xfrm>
          <a:prstGeom prst="rect">
            <a:avLst/>
          </a:prstGeom>
          <a:noFill/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i="1" lang="en-US" sz="2000">
                <a:solidFill>
                  <a:srgbClr val="000000"/>
                </a:solidFill>
                <a:latin typeface="Arial"/>
              </a:rPr>
              <a:t>Développer et promouvoir l’opensource dans nos domaines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583920" y="219240"/>
            <a:ext cx="2111400" cy="425520"/>
          </a:xfrm>
          <a:prstGeom prst="rect">
            <a:avLst/>
          </a:prstGeom>
          <a:noFill/>
        </p:spPr>
        <p:txBody>
          <a:bodyPr bIns="45000" lIns="90000" rIns="90000" tIns="45000" wrap="none"/>
          <a:p>
            <a:pPr algn="r">
              <a:lnSpc>
                <a:spcPct val="100000"/>
              </a:lnSpc>
            </a:pPr>
            <a:r>
              <a:rPr lang="en-US" sz="2200">
                <a:solidFill>
                  <a:srgbClr val="ab5122"/>
                </a:solidFill>
                <a:latin typeface="Arial Black"/>
              </a:rPr>
              <a:t>OpenSource</a:t>
            </a:r>
            <a:endParaRPr/>
          </a:p>
        </p:txBody>
      </p:sp>
      <p:sp>
        <p:nvSpPr>
          <p:cNvPr id="391" name="CustomShape 3"/>
          <p:cNvSpPr/>
          <p:nvPr/>
        </p:nvSpPr>
        <p:spPr>
          <a:xfrm>
            <a:off x="1043640" y="1340640"/>
            <a:ext cx="7344360" cy="1187640"/>
          </a:xfrm>
          <a:prstGeom prst="rect">
            <a:avLst/>
          </a:prstGeom>
          <a:noFill/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ab5122"/>
                </a:solidFill>
                <a:latin typeface="Arial Black"/>
              </a:rPr>
              <a:t>Développer les solutions opensource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1259640" y="3141000"/>
            <a:ext cx="6984360" cy="639000"/>
          </a:xfrm>
          <a:prstGeom prst="rect">
            <a:avLst/>
          </a:prstGeom>
          <a:noFill/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ab5122"/>
                </a:solidFill>
                <a:latin typeface="Arial Black"/>
              </a:rPr>
              <a:t>Garantir l’interopérabilité</a:t>
            </a:r>
            <a:endParaRPr/>
          </a:p>
        </p:txBody>
      </p:sp>
      <p:sp>
        <p:nvSpPr>
          <p:cNvPr id="393" name="CustomShape 5"/>
          <p:cNvSpPr/>
          <p:nvPr/>
        </p:nvSpPr>
        <p:spPr>
          <a:xfrm>
            <a:off x="1331640" y="4365000"/>
            <a:ext cx="6984360" cy="639000"/>
          </a:xfrm>
          <a:prstGeom prst="rect">
            <a:avLst/>
          </a:prstGeom>
          <a:noFill/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ab5122"/>
                </a:solidFill>
                <a:latin typeface="Arial Black"/>
              </a:rPr>
              <a:t>Trouver les compétences </a:t>
            </a:r>
            <a:endParaRPr/>
          </a:p>
        </p:txBody>
      </p:sp>
      <p:sp>
        <p:nvSpPr>
          <p:cNvPr id="394" name="CustomShape 6"/>
          <p:cNvSpPr/>
          <p:nvPr/>
        </p:nvSpPr>
        <p:spPr>
          <a:xfrm>
            <a:off x="1403640" y="5517360"/>
            <a:ext cx="6984360" cy="1187640"/>
          </a:xfrm>
          <a:prstGeom prst="rect">
            <a:avLst/>
          </a:prstGeom>
          <a:noFill/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ab5122"/>
                </a:solidFill>
                <a:latin typeface="Arial Black"/>
              </a:rPr>
              <a:t>Innover ensemble… et avec les autres domaines</a:t>
            </a:r>
            <a:endParaRPr/>
          </a:p>
        </p:txBody>
      </p:sp>
    </p:spTree>
  </p:cSld>
  <p:transition spd="slow">
    <p:fade thruBlk="true"/>
  </p:transition>
  <p:timing>
    <p:tnLst>
      <p:par>
        <p:cTn dur="indefinite" id="45" nodeType="tmRoot" restart="never">
          <p:childTnLst>
            <p:seq>
              <p:cTn dur="indefinite" id="46" nodeType="mainSeq">
                <p:childTnLst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id="4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id="5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id="6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 thruBlk="true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